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  <p:sldMasterId id="2147483668" r:id="rId2"/>
  </p:sldMasterIdLst>
  <p:notesMasterIdLst>
    <p:notesMasterId r:id="rId15"/>
  </p:notesMasterIdLst>
  <p:handoutMasterIdLst>
    <p:handoutMasterId r:id="rId16"/>
  </p:handoutMasterIdLst>
  <p:sldIdLst>
    <p:sldId id="257" r:id="rId3"/>
    <p:sldId id="258" r:id="rId4"/>
    <p:sldId id="260" r:id="rId5"/>
    <p:sldId id="264" r:id="rId6"/>
    <p:sldId id="265" r:id="rId7"/>
    <p:sldId id="261" r:id="rId8"/>
    <p:sldId id="262" r:id="rId9"/>
    <p:sldId id="267" r:id="rId10"/>
    <p:sldId id="268" r:id="rId11"/>
    <p:sldId id="269" r:id="rId12"/>
    <p:sldId id="270" r:id="rId13"/>
    <p:sldId id="266" r:id="rId14"/>
  </p:sldIdLst>
  <p:sldSz cx="12192000" cy="6858000"/>
  <p:notesSz cx="6797675" cy="9926638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DF0E2"/>
    <a:srgbClr val="FFFFFF"/>
    <a:srgbClr val="FE918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89"/>
  </p:normalViewPr>
  <p:slideViewPr>
    <p:cSldViewPr snapToGrid="0" snapToObjects="1">
      <p:cViewPr varScale="1">
        <p:scale>
          <a:sx n="50" d="100"/>
          <a:sy n="50" d="100"/>
        </p:scale>
        <p:origin x="-59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9" d="100"/>
          <a:sy n="89" d="100"/>
        </p:scale>
        <p:origin x="2988" y="8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Начало года</c:v>
                </c:pt>
                <c:pt idx="1">
                  <c:v>Середина года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  <c:pt idx="1">
                  <c:v>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Начало года</c:v>
                </c:pt>
                <c:pt idx="1">
                  <c:v>Середина года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</c:v>
                </c:pt>
                <c:pt idx="1">
                  <c:v>12</c:v>
                </c:pt>
              </c:numCache>
            </c:numRef>
          </c:val>
        </c:ser>
        <c:shape val="cylinder"/>
        <c:axId val="55717888"/>
        <c:axId val="55719424"/>
        <c:axId val="0"/>
      </c:bar3DChart>
      <c:catAx>
        <c:axId val="55717888"/>
        <c:scaling>
          <c:orientation val="minMax"/>
        </c:scaling>
        <c:axPos val="b"/>
        <c:tickLblPos val="nextTo"/>
        <c:crossAx val="55719424"/>
        <c:crosses val="autoZero"/>
        <c:auto val="1"/>
        <c:lblAlgn val="ctr"/>
        <c:lblOffset val="100"/>
      </c:catAx>
      <c:valAx>
        <c:axId val="55719424"/>
        <c:scaling>
          <c:orientation val="minMax"/>
        </c:scaling>
        <c:axPos val="l"/>
        <c:majorGridlines/>
        <c:numFmt formatCode="General" sourceLinked="1"/>
        <c:tickLblPos val="nextTo"/>
        <c:crossAx val="5571788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21918672-08F0-475C-9F3B-D15D9907AB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FBEEBF0-FFE2-4DD2-8109-4DC53ED564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D1A41-E6CB-4C85-B116-7FE3F7A64B22}" type="datetimeFigureOut">
              <a:rPr lang="ru-RU" smtClean="0"/>
              <a:pPr/>
              <a:t>19.01.2026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07E28F1-B1A6-4F30-A55C-46E02DEB825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E9E6336-5ED2-44F0-85A6-663AF5AEE5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1645F-DFE5-4D49-BF65-F212AAC4777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18449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D862F-6544-4625-96F7-71C0D332392C}" type="datetimeFigureOut">
              <a:rPr lang="ru-RU" smtClean="0"/>
              <a:pPr/>
              <a:t>19.01.2026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AFA0B-72E7-4C84-B3B1-76B32B84AAC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90023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FA0B-72E7-4C84-B3B1-76B32B84AAC9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45205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FA0B-72E7-4C84-B3B1-76B32B84AAC9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98219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FA0B-72E7-4C84-B3B1-76B32B84AAC9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36933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FA0B-72E7-4C84-B3B1-76B32B84AAC9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01515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FA0B-72E7-4C84-B3B1-76B32B84AAC9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26589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FA0B-72E7-4C84-B3B1-76B32B84AAC9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49294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FA0B-72E7-4C84-B3B1-76B32B84AAC9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16042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FA0B-72E7-4C84-B3B1-76B32B84AAC9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111415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FA0B-72E7-4C84-B3B1-76B32B84AAC9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023489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FA0B-72E7-4C84-B3B1-76B32B84AAC9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302893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FA0B-72E7-4C84-B3B1-76B32B84AAC9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95259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FA0B-72E7-4C84-B3B1-76B32B84AAC9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92360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9D4D620-AF9B-44F9-914F-BA1F1B4759C0}"/>
              </a:ext>
            </a:extLst>
          </p:cNvPr>
          <p:cNvSpPr/>
          <p:nvPr userDrawn="1"/>
        </p:nvSpPr>
        <p:spPr>
          <a:xfrm>
            <a:off x="4267200" y="1600200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01B1473-4A32-4480-8D0E-E45BAABAE89F}"/>
              </a:ext>
            </a:extLst>
          </p:cNvPr>
          <p:cNvSpPr/>
          <p:nvPr userDrawn="1"/>
        </p:nvSpPr>
        <p:spPr>
          <a:xfrm>
            <a:off x="6096000" y="1600200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B3BE92A-B011-4D2F-A4A4-1EA9EBB57E5A}"/>
              </a:ext>
            </a:extLst>
          </p:cNvPr>
          <p:cNvSpPr/>
          <p:nvPr userDrawn="1"/>
        </p:nvSpPr>
        <p:spPr>
          <a:xfrm>
            <a:off x="4267200" y="3429000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770BAB3-6B7B-4750-8530-3A27FAA36546}"/>
              </a:ext>
            </a:extLst>
          </p:cNvPr>
          <p:cNvSpPr/>
          <p:nvPr userDrawn="1"/>
        </p:nvSpPr>
        <p:spPr>
          <a:xfrm>
            <a:off x="6096000" y="3429000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27E57AB-2E34-468C-BC9D-A80C8DD900A6}"/>
              </a:ext>
            </a:extLst>
          </p:cNvPr>
          <p:cNvSpPr/>
          <p:nvPr userDrawn="1"/>
        </p:nvSpPr>
        <p:spPr>
          <a:xfrm>
            <a:off x="2438400" y="16002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1081BA38-2A0E-4F5E-925F-F0D08FB13C7F}"/>
              </a:ext>
            </a:extLst>
          </p:cNvPr>
          <p:cNvSpPr/>
          <p:nvPr userDrawn="1"/>
        </p:nvSpPr>
        <p:spPr>
          <a:xfrm>
            <a:off x="2438400" y="34290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9325C28F-E566-4931-843A-7AACFF507E88}"/>
              </a:ext>
            </a:extLst>
          </p:cNvPr>
          <p:cNvSpPr/>
          <p:nvPr userDrawn="1"/>
        </p:nvSpPr>
        <p:spPr>
          <a:xfrm>
            <a:off x="7924800" y="34290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D83B49B4-28C7-4290-866E-DFE815052070}"/>
              </a:ext>
            </a:extLst>
          </p:cNvPr>
          <p:cNvSpPr/>
          <p:nvPr userDrawn="1"/>
        </p:nvSpPr>
        <p:spPr>
          <a:xfrm>
            <a:off x="7924800" y="16002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90F1611E-6791-4AA5-B85C-4FA9496C8ECC}"/>
              </a:ext>
            </a:extLst>
          </p:cNvPr>
          <p:cNvSpPr/>
          <p:nvPr userDrawn="1"/>
        </p:nvSpPr>
        <p:spPr>
          <a:xfrm>
            <a:off x="9753600" y="1600200"/>
            <a:ext cx="1828800" cy="1828800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B3CC5EDC-22AA-488B-B198-68A50B792069}"/>
              </a:ext>
            </a:extLst>
          </p:cNvPr>
          <p:cNvSpPr/>
          <p:nvPr userDrawn="1"/>
        </p:nvSpPr>
        <p:spPr>
          <a:xfrm>
            <a:off x="9753600" y="34290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DD121A8E-94B0-42E5-A4F5-5E19CF652210}"/>
              </a:ext>
            </a:extLst>
          </p:cNvPr>
          <p:cNvSpPr/>
          <p:nvPr userDrawn="1"/>
        </p:nvSpPr>
        <p:spPr>
          <a:xfrm>
            <a:off x="609600" y="1600200"/>
            <a:ext cx="1828800" cy="1828800"/>
          </a:xfrm>
          <a:prstGeom prst="rect">
            <a:avLst/>
          </a:prstGeom>
          <a:solidFill>
            <a:srgbClr val="FDF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E6B3948C-B243-492A-B2B6-ADADCE493671}"/>
              </a:ext>
            </a:extLst>
          </p:cNvPr>
          <p:cNvSpPr/>
          <p:nvPr userDrawn="1"/>
        </p:nvSpPr>
        <p:spPr>
          <a:xfrm>
            <a:off x="609600" y="3429000"/>
            <a:ext cx="1828800" cy="1828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3A2A81A-099D-4A7F-9F85-23E9435B3D0C}"/>
              </a:ext>
            </a:extLst>
          </p:cNvPr>
          <p:cNvSpPr/>
          <p:nvPr userDrawn="1"/>
        </p:nvSpPr>
        <p:spPr>
          <a:xfrm>
            <a:off x="609600" y="-228600"/>
            <a:ext cx="1828800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8A4303A-7D93-40B0-B651-29CEEA7F4340}"/>
              </a:ext>
            </a:extLst>
          </p:cNvPr>
          <p:cNvSpPr/>
          <p:nvPr userDrawn="1"/>
        </p:nvSpPr>
        <p:spPr>
          <a:xfrm>
            <a:off x="2441448" y="-228600"/>
            <a:ext cx="1828800" cy="1828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245F1DD1-F54A-4F9C-ABB5-79390F1CB164}"/>
              </a:ext>
            </a:extLst>
          </p:cNvPr>
          <p:cNvSpPr/>
          <p:nvPr userDrawn="1"/>
        </p:nvSpPr>
        <p:spPr>
          <a:xfrm>
            <a:off x="4270248" y="-2286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9A0900FB-96F3-4495-92A6-94A915BF7BD1}"/>
              </a:ext>
            </a:extLst>
          </p:cNvPr>
          <p:cNvSpPr/>
          <p:nvPr userDrawn="1"/>
        </p:nvSpPr>
        <p:spPr>
          <a:xfrm>
            <a:off x="6099048" y="-2286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14233118-125A-46A7-B233-C30792649214}"/>
              </a:ext>
            </a:extLst>
          </p:cNvPr>
          <p:cNvSpPr/>
          <p:nvPr userDrawn="1"/>
        </p:nvSpPr>
        <p:spPr>
          <a:xfrm>
            <a:off x="7927848" y="-228600"/>
            <a:ext cx="1828800" cy="1828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070D653F-85D1-499F-89CE-9E069E19A123}"/>
              </a:ext>
            </a:extLst>
          </p:cNvPr>
          <p:cNvSpPr/>
          <p:nvPr userDrawn="1"/>
        </p:nvSpPr>
        <p:spPr>
          <a:xfrm>
            <a:off x="9756648" y="-2286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DB42D977-D3ED-4DF1-B38F-5237A2F22566}"/>
              </a:ext>
            </a:extLst>
          </p:cNvPr>
          <p:cNvSpPr/>
          <p:nvPr userDrawn="1"/>
        </p:nvSpPr>
        <p:spPr>
          <a:xfrm>
            <a:off x="609600" y="52578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D4125E9A-5F44-459E-854A-06DAEA69D007}"/>
              </a:ext>
            </a:extLst>
          </p:cNvPr>
          <p:cNvSpPr/>
          <p:nvPr userDrawn="1"/>
        </p:nvSpPr>
        <p:spPr>
          <a:xfrm>
            <a:off x="2441448" y="5257800"/>
            <a:ext cx="1828800" cy="1828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74F7D84D-CBA5-4CF7-85D2-57673C75F93E}"/>
              </a:ext>
            </a:extLst>
          </p:cNvPr>
          <p:cNvSpPr/>
          <p:nvPr userDrawn="1"/>
        </p:nvSpPr>
        <p:spPr>
          <a:xfrm>
            <a:off x="4270248" y="52578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968A0796-4C04-4A64-B2CE-22230FCD10F9}"/>
              </a:ext>
            </a:extLst>
          </p:cNvPr>
          <p:cNvSpPr/>
          <p:nvPr userDrawn="1"/>
        </p:nvSpPr>
        <p:spPr>
          <a:xfrm>
            <a:off x="6099048" y="52578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76CE728D-C95A-4F9F-A0D1-829823DBA1C0}"/>
              </a:ext>
            </a:extLst>
          </p:cNvPr>
          <p:cNvSpPr/>
          <p:nvPr userDrawn="1"/>
        </p:nvSpPr>
        <p:spPr>
          <a:xfrm>
            <a:off x="7927848" y="5257800"/>
            <a:ext cx="1828800" cy="18288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E8E96C18-518C-4F34-BF9F-51104FDD2D25}"/>
              </a:ext>
            </a:extLst>
          </p:cNvPr>
          <p:cNvSpPr/>
          <p:nvPr userDrawn="1"/>
        </p:nvSpPr>
        <p:spPr>
          <a:xfrm>
            <a:off x="9756648" y="5257800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15D55A72-38BF-44CD-B5AF-0525F43B527E}"/>
              </a:ext>
            </a:extLst>
          </p:cNvPr>
          <p:cNvSpPr/>
          <p:nvPr userDrawn="1"/>
        </p:nvSpPr>
        <p:spPr>
          <a:xfrm>
            <a:off x="11585448" y="-228600"/>
            <a:ext cx="1828800" cy="1828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FB4BA3E0-575E-452F-9634-5A32F801B701}"/>
              </a:ext>
            </a:extLst>
          </p:cNvPr>
          <p:cNvSpPr/>
          <p:nvPr userDrawn="1"/>
        </p:nvSpPr>
        <p:spPr>
          <a:xfrm>
            <a:off x="11585448" y="16002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D4039F2C-F8AB-416F-A900-DA3727505E3D}"/>
              </a:ext>
            </a:extLst>
          </p:cNvPr>
          <p:cNvSpPr/>
          <p:nvPr userDrawn="1"/>
        </p:nvSpPr>
        <p:spPr>
          <a:xfrm>
            <a:off x="11585448" y="34290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3944A2B3-4B8E-4C21-9AAA-DA3CF2AE5D71}"/>
              </a:ext>
            </a:extLst>
          </p:cNvPr>
          <p:cNvSpPr/>
          <p:nvPr userDrawn="1"/>
        </p:nvSpPr>
        <p:spPr>
          <a:xfrm>
            <a:off x="11585448" y="52578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91D3BF9E-D73A-49B7-81CD-BE460ACB10B7}"/>
              </a:ext>
            </a:extLst>
          </p:cNvPr>
          <p:cNvSpPr/>
          <p:nvPr userDrawn="1"/>
        </p:nvSpPr>
        <p:spPr>
          <a:xfrm>
            <a:off x="-1225296" y="-2286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BC1CE43B-39F6-4B06-8384-1FD29B4675F6}"/>
              </a:ext>
            </a:extLst>
          </p:cNvPr>
          <p:cNvSpPr/>
          <p:nvPr userDrawn="1"/>
        </p:nvSpPr>
        <p:spPr>
          <a:xfrm>
            <a:off x="-1225296" y="1600200"/>
            <a:ext cx="1828800" cy="1828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1A0856DC-46AF-4C27-85CD-40BD3F4C225F}"/>
              </a:ext>
            </a:extLst>
          </p:cNvPr>
          <p:cNvSpPr/>
          <p:nvPr userDrawn="1"/>
        </p:nvSpPr>
        <p:spPr>
          <a:xfrm>
            <a:off x="-1225296" y="34290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8FE5F041-595C-4452-B161-EB200B286B30}"/>
              </a:ext>
            </a:extLst>
          </p:cNvPr>
          <p:cNvSpPr/>
          <p:nvPr userDrawn="1"/>
        </p:nvSpPr>
        <p:spPr>
          <a:xfrm>
            <a:off x="-1225296" y="52578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="" xmlns:a16="http://schemas.microsoft.com/office/drawing/2014/main" id="{4D733AC8-963F-4887-B6EC-1025926E684A}"/>
              </a:ext>
            </a:extLst>
          </p:cNvPr>
          <p:cNvCxnSpPr>
            <a:cxnSpLocks/>
          </p:cNvCxnSpPr>
          <p:nvPr userDrawn="1"/>
        </p:nvCxnSpPr>
        <p:spPr>
          <a:xfrm flipH="1">
            <a:off x="4919058" y="4197416"/>
            <a:ext cx="2353884" cy="0"/>
          </a:xfrm>
          <a:prstGeom prst="line">
            <a:avLst/>
          </a:prstGeom>
          <a:ln w="127000" cap="rnd">
            <a:solidFill>
              <a:schemeClr val="accent6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19C909B-8722-4A38-AD58-E849DFA65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1104" y="1664208"/>
            <a:ext cx="3657600" cy="2410482"/>
          </a:xfrm>
          <a:prstGeom prst="rect">
            <a:avLst/>
          </a:prstGeom>
        </p:spPr>
        <p:txBody>
          <a:bodyPr rtlCol="0" anchor="ctr"/>
          <a:lstStyle>
            <a:lvl1pPr algn="ctr">
              <a:defRPr sz="5400"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 dirty="0"/>
              <a:t>Добавьте заголовок слайда - 1</a:t>
            </a:r>
          </a:p>
        </p:txBody>
      </p:sp>
    </p:spTree>
    <p:extLst>
      <p:ext uri="{BB962C8B-B14F-4D97-AF65-F5344CB8AC3E}">
        <p14:creationId xmlns="" xmlns:p14="http://schemas.microsoft.com/office/powerpoint/2010/main" val="395808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5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3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4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5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6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7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8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9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3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4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5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6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7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8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9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4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6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7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8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grpId="9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4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6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xit" presetSubtype="0" fill="hold" grpId="7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8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grpId="9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3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4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grpId="5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6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grpId="7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8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grpId="9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3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grpId="5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6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grpId="7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8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xit" presetSubtype="0" fill="hold" grpId="9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xit" presetSubtype="0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grpId="4" nodeType="withEffect">
                                  <p:stCondLst>
                                    <p:cond delay="354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grpId="5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grpId="6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grpId="7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grpId="8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xit" presetSubtype="0" fill="hold" grpId="9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12" grpId="0" animBg="1"/>
      <p:bldP spid="12" grpId="1" animBg="1"/>
      <p:bldP spid="12" grpId="2" animBg="1"/>
      <p:bldP spid="12" grpId="3" animBg="1"/>
      <p:bldP spid="12" grpId="4" animBg="1"/>
      <p:bldP spid="12" grpId="5" animBg="1"/>
      <p:bldP spid="12" grpId="6" animBg="1"/>
      <p:bldP spid="12" grpId="7" animBg="1"/>
      <p:bldP spid="12" grpId="8" animBg="1"/>
      <p:bldP spid="12" grpId="9" animBg="1"/>
      <p:bldP spid="15" grpId="0" animBg="1"/>
      <p:bldP spid="15" grpId="1" animBg="1"/>
      <p:bldP spid="15" grpId="2" animBg="1"/>
      <p:bldP spid="15" grpId="3" animBg="1"/>
      <p:bldP spid="15" grpId="4" animBg="1"/>
      <p:bldP spid="15" grpId="5" animBg="1"/>
      <p:bldP spid="15" grpId="6" animBg="1"/>
      <p:bldP spid="15" grpId="7" animBg="1"/>
      <p:bldP spid="15" grpId="8" animBg="1"/>
      <p:bldP spid="15" grpId="9" animBg="1"/>
      <p:bldP spid="16" grpId="0" animBg="1"/>
      <p:bldP spid="16" grpId="1" animBg="1"/>
      <p:bldP spid="16" grpId="2" animBg="1"/>
      <p:bldP spid="16" grpId="3" animBg="1"/>
      <p:bldP spid="16" grpId="4" animBg="1"/>
      <p:bldP spid="16" grpId="5" animBg="1"/>
      <p:bldP spid="16" grpId="6" animBg="1"/>
      <p:bldP spid="16" grpId="7" animBg="1"/>
      <p:bldP spid="16" grpId="8" animBg="1"/>
      <p:bldP spid="16" grpId="9" animBg="1"/>
      <p:bldP spid="17" grpId="0" animBg="1"/>
      <p:bldP spid="17" grpId="1" animBg="1"/>
      <p:bldP spid="17" grpId="2" animBg="1"/>
      <p:bldP spid="17" grpId="3" animBg="1"/>
      <p:bldP spid="17" grpId="4" animBg="1"/>
      <p:bldP spid="17" grpId="5" animBg="1"/>
      <p:bldP spid="17" grpId="6" animBg="1"/>
      <p:bldP spid="17" grpId="7" animBg="1"/>
      <p:bldP spid="17" grpId="8" animBg="1"/>
      <p:bldP spid="17" grpId="9" animBg="1"/>
      <p:bldP spid="20" grpId="0" animBg="1"/>
      <p:bldP spid="20" grpId="1" animBg="1"/>
      <p:bldP spid="20" grpId="2" animBg="1"/>
      <p:bldP spid="20" grpId="3" animBg="1"/>
      <p:bldP spid="20" grpId="4" animBg="1"/>
      <p:bldP spid="20" grpId="5" animBg="1"/>
      <p:bldP spid="20" grpId="6" animBg="1"/>
      <p:bldP spid="20" grpId="7" animBg="1"/>
      <p:bldP spid="20" grpId="8" animBg="1"/>
      <p:bldP spid="20" grpId="9" animBg="1"/>
      <p:bldP spid="23" grpId="0" animBg="1"/>
      <p:bldP spid="23" grpId="1" animBg="1"/>
      <p:bldP spid="23" grpId="2" animBg="1"/>
      <p:bldP spid="23" grpId="3" animBg="1"/>
      <p:bldP spid="23" grpId="4" animBg="1"/>
      <p:bldP spid="23" grpId="5" animBg="1"/>
      <p:bldP spid="23" grpId="6" animBg="1"/>
      <p:bldP spid="23" grpId="7" animBg="1"/>
      <p:bldP spid="23" grpId="8" animBg="1"/>
      <p:bldP spid="23" grpId="9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26" grpId="8" animBg="1"/>
      <p:bldP spid="26" grpId="9" animBg="1"/>
      <p:bldP spid="27" grpId="0" animBg="1"/>
      <p:bldP spid="27" grpId="1" animBg="1"/>
      <p:bldP spid="27" grpId="2" animBg="1"/>
      <p:bldP spid="27" grpId="3" animBg="1"/>
      <p:bldP spid="27" grpId="4" animBg="1"/>
      <p:bldP spid="27" grpId="5" animBg="1"/>
      <p:bldP spid="27" grpId="6" animBg="1"/>
      <p:bldP spid="27" grpId="7" animBg="1"/>
      <p:bldP spid="27" grpId="8" animBg="1"/>
      <p:bldP spid="27" grpId="9" animBg="1"/>
      <p:bldP spid="28" grpId="0" animBg="1"/>
      <p:bldP spid="28" grpId="1" animBg="1"/>
      <p:bldP spid="28" grpId="2" animBg="1"/>
      <p:bldP spid="28" grpId="3" animBg="1"/>
      <p:bldP spid="28" grpId="4" animBg="1"/>
      <p:bldP spid="28" grpId="5" animBg="1"/>
      <p:bldP spid="28" grpId="6" animBg="1"/>
      <p:bldP spid="28" grpId="7" animBg="1"/>
      <p:bldP spid="28" grpId="8" animBg="1"/>
      <p:bldP spid="28" grpId="9" animBg="1"/>
      <p:bldP spid="33" grpId="0" animBg="1"/>
      <p:bldP spid="33" grpId="1" animBg="1"/>
      <p:bldP spid="33" grpId="2" animBg="1"/>
      <p:bldP spid="33" grpId="3" animBg="1"/>
      <p:bldP spid="33" grpId="4" animBg="1"/>
      <p:bldP spid="33" grpId="5" animBg="1"/>
      <p:bldP spid="33" grpId="6" animBg="1"/>
      <p:bldP spid="33" grpId="7" animBg="1"/>
      <p:bldP spid="33" grpId="8" animBg="1"/>
      <p:bldP spid="33" grpId="9" animBg="1"/>
      <p:bldP spid="2" grpId="0"/>
      <p:bldP spid="2" grpId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омб 26">
            <a:extLst>
              <a:ext uri="{FF2B5EF4-FFF2-40B4-BE49-F238E27FC236}">
                <a16:creationId xmlns="" xmlns:a16="http://schemas.microsoft.com/office/drawing/2014/main" id="{239F7AA4-2D43-4BCB-BF16-CC8ED5C11C06}"/>
              </a:ext>
            </a:extLst>
          </p:cNvPr>
          <p:cNvSpPr>
            <a:spLocks noChangeAspect="1"/>
          </p:cNvSpPr>
          <p:nvPr userDrawn="1"/>
        </p:nvSpPr>
        <p:spPr>
          <a:xfrm>
            <a:off x="10661904" y="2577165"/>
            <a:ext cx="1600200" cy="1600200"/>
          </a:xfrm>
          <a:prstGeom prst="diamond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5" name="Ромб 24">
            <a:extLst>
              <a:ext uri="{FF2B5EF4-FFF2-40B4-BE49-F238E27FC236}">
                <a16:creationId xmlns="" xmlns:a16="http://schemas.microsoft.com/office/drawing/2014/main" id="{E36BE92B-B8B8-46ED-9916-9CF1DE781E51}"/>
              </a:ext>
            </a:extLst>
          </p:cNvPr>
          <p:cNvSpPr>
            <a:spLocks noChangeAspect="1"/>
          </p:cNvSpPr>
          <p:nvPr userDrawn="1"/>
        </p:nvSpPr>
        <p:spPr>
          <a:xfrm>
            <a:off x="9107424" y="4187952"/>
            <a:ext cx="1600200" cy="16002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6" name="Ромб 25">
            <a:extLst>
              <a:ext uri="{FF2B5EF4-FFF2-40B4-BE49-F238E27FC236}">
                <a16:creationId xmlns="" xmlns:a16="http://schemas.microsoft.com/office/drawing/2014/main" id="{1890491F-A8C8-4CD9-B9DA-66F985F0F939}"/>
              </a:ext>
            </a:extLst>
          </p:cNvPr>
          <p:cNvSpPr>
            <a:spLocks noChangeAspect="1"/>
          </p:cNvSpPr>
          <p:nvPr userDrawn="1"/>
        </p:nvSpPr>
        <p:spPr>
          <a:xfrm>
            <a:off x="9107424" y="941832"/>
            <a:ext cx="1600200" cy="1600200"/>
          </a:xfrm>
          <a:prstGeom prst="diamond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4" name="Ромб 23">
            <a:extLst>
              <a:ext uri="{FF2B5EF4-FFF2-40B4-BE49-F238E27FC236}">
                <a16:creationId xmlns="" xmlns:a16="http://schemas.microsoft.com/office/drawing/2014/main" id="{45B9E38A-CAC0-440D-AE24-F2E889796CEF}"/>
              </a:ext>
            </a:extLst>
          </p:cNvPr>
          <p:cNvSpPr>
            <a:spLocks noChangeAspect="1"/>
          </p:cNvSpPr>
          <p:nvPr userDrawn="1"/>
        </p:nvSpPr>
        <p:spPr>
          <a:xfrm>
            <a:off x="1490472" y="4187952"/>
            <a:ext cx="1600200" cy="1600200"/>
          </a:xfrm>
          <a:prstGeom prst="diamond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3" name="Ромб 22">
            <a:extLst>
              <a:ext uri="{FF2B5EF4-FFF2-40B4-BE49-F238E27FC236}">
                <a16:creationId xmlns="" xmlns:a16="http://schemas.microsoft.com/office/drawing/2014/main" id="{41520CD4-77DD-4940-B859-B80C6B496A83}"/>
              </a:ext>
            </a:extLst>
          </p:cNvPr>
          <p:cNvSpPr>
            <a:spLocks noChangeAspect="1"/>
          </p:cNvSpPr>
          <p:nvPr userDrawn="1"/>
        </p:nvSpPr>
        <p:spPr>
          <a:xfrm>
            <a:off x="-84994" y="2570169"/>
            <a:ext cx="1600200" cy="1600200"/>
          </a:xfrm>
          <a:prstGeom prst="diamond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2" name="Ромб 21">
            <a:extLst>
              <a:ext uri="{FF2B5EF4-FFF2-40B4-BE49-F238E27FC236}">
                <a16:creationId xmlns="" xmlns:a16="http://schemas.microsoft.com/office/drawing/2014/main" id="{1BCDF2FB-7A60-4C66-8F7B-E075C795C1D5}"/>
              </a:ext>
            </a:extLst>
          </p:cNvPr>
          <p:cNvSpPr>
            <a:spLocks noChangeAspect="1"/>
          </p:cNvSpPr>
          <p:nvPr userDrawn="1"/>
        </p:nvSpPr>
        <p:spPr>
          <a:xfrm>
            <a:off x="1472184" y="941832"/>
            <a:ext cx="1600200" cy="1600200"/>
          </a:xfrm>
          <a:prstGeom prst="diamond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pic>
        <p:nvPicPr>
          <p:cNvPr id="6" name="Графический объект 5">
            <a:extLst>
              <a:ext uri="{FF2B5EF4-FFF2-40B4-BE49-F238E27FC236}">
                <a16:creationId xmlns="" xmlns:a16="http://schemas.microsoft.com/office/drawing/2014/main" id="{0FEF2CCD-FA67-AD4C-90A4-3379073509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681" y="1701643"/>
            <a:ext cx="12524564" cy="3322844"/>
          </a:xfrm>
          <a:prstGeom prst="rect">
            <a:avLst/>
          </a:prstGeom>
        </p:spPr>
      </p:pic>
      <p:pic>
        <p:nvPicPr>
          <p:cNvPr id="8" name="Графический объект 7">
            <a:extLst>
              <a:ext uri="{FF2B5EF4-FFF2-40B4-BE49-F238E27FC236}">
                <a16:creationId xmlns="" xmlns:a16="http://schemas.microsoft.com/office/drawing/2014/main" id="{CACD5791-03B1-B448-A1F2-6E17E58441D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69681" y="1701643"/>
            <a:ext cx="12524564" cy="3351244"/>
          </a:xfrm>
          <a:prstGeom prst="rect">
            <a:avLst/>
          </a:prstGeom>
        </p:spPr>
      </p:pic>
      <p:sp>
        <p:nvSpPr>
          <p:cNvPr id="2" name="Графический объект 11">
            <a:extLst>
              <a:ext uri="{FF2B5EF4-FFF2-40B4-BE49-F238E27FC236}">
                <a16:creationId xmlns="" xmlns:a16="http://schemas.microsoft.com/office/drawing/2014/main" id="{F999B271-6869-6B49-92E2-BB4C25CD8AD6}"/>
              </a:ext>
            </a:extLst>
          </p:cNvPr>
          <p:cNvSpPr/>
          <p:nvPr/>
        </p:nvSpPr>
        <p:spPr>
          <a:xfrm>
            <a:off x="-197939" y="1673506"/>
            <a:ext cx="12577905" cy="3412175"/>
          </a:xfrm>
          <a:custGeom>
            <a:avLst/>
            <a:gdLst>
              <a:gd name="connsiteX0" fmla="*/ 12406774 w 12577905"/>
              <a:gd name="connsiteY0" fmla="*/ 179019 h 3412175"/>
              <a:gd name="connsiteX1" fmla="*/ 9347750 w 12577905"/>
              <a:gd name="connsiteY1" fmla="*/ 3238674 h 3412175"/>
              <a:gd name="connsiteX2" fmla="*/ 6289900 w 12577905"/>
              <a:gd name="connsiteY2" fmla="*/ 179019 h 3412175"/>
              <a:gd name="connsiteX3" fmla="*/ 3230876 w 12577905"/>
              <a:gd name="connsiteY3" fmla="*/ 3238674 h 3412175"/>
              <a:gd name="connsiteX4" fmla="*/ 179107 w 12577905"/>
              <a:gd name="connsiteY4" fmla="*/ 184671 h 3412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77905" h="3412175">
                <a:moveTo>
                  <a:pt x="12406774" y="179019"/>
                </a:moveTo>
                <a:lnTo>
                  <a:pt x="9347750" y="3238674"/>
                </a:lnTo>
                <a:lnTo>
                  <a:pt x="6289900" y="179019"/>
                </a:lnTo>
                <a:lnTo>
                  <a:pt x="3230876" y="3238674"/>
                </a:lnTo>
                <a:lnTo>
                  <a:pt x="179107" y="184671"/>
                </a:lnTo>
              </a:path>
            </a:pathLst>
          </a:custGeom>
          <a:noFill/>
          <a:ln w="213217" cap="sq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ru-RU" dirty="0"/>
          </a:p>
        </p:txBody>
      </p:sp>
      <p:sp>
        <p:nvSpPr>
          <p:cNvPr id="3" name="Графический объект 9">
            <a:extLst>
              <a:ext uri="{FF2B5EF4-FFF2-40B4-BE49-F238E27FC236}">
                <a16:creationId xmlns="" xmlns:a16="http://schemas.microsoft.com/office/drawing/2014/main" id="{0D74884F-79A7-6A4E-A240-70D5AA177CA7}"/>
              </a:ext>
            </a:extLst>
          </p:cNvPr>
          <p:cNvSpPr/>
          <p:nvPr/>
        </p:nvSpPr>
        <p:spPr>
          <a:xfrm>
            <a:off x="-198116" y="1633376"/>
            <a:ext cx="12577951" cy="3416058"/>
          </a:xfrm>
          <a:custGeom>
            <a:avLst/>
            <a:gdLst>
              <a:gd name="connsiteX0" fmla="*/ 179413 w 12577950"/>
              <a:gd name="connsiteY0" fmla="*/ 3236854 h 3416057"/>
              <a:gd name="connsiteX1" fmla="*/ 3229086 w 12577950"/>
              <a:gd name="connsiteY1" fmla="*/ 179376 h 3416057"/>
              <a:gd name="connsiteX2" fmla="*/ 6301608 w 12577950"/>
              <a:gd name="connsiteY2" fmla="*/ 3236854 h 3416057"/>
              <a:gd name="connsiteX3" fmla="*/ 9351173 w 12577950"/>
              <a:gd name="connsiteY3" fmla="*/ 179376 h 3416057"/>
              <a:gd name="connsiteX4" fmla="*/ 12403515 w 12577950"/>
              <a:gd name="connsiteY4" fmla="*/ 3219561 h 341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77950" h="3416057">
                <a:moveTo>
                  <a:pt x="179413" y="3236854"/>
                </a:moveTo>
                <a:lnTo>
                  <a:pt x="3229086" y="179376"/>
                </a:lnTo>
                <a:lnTo>
                  <a:pt x="6301608" y="3236854"/>
                </a:lnTo>
                <a:lnTo>
                  <a:pt x="9351173" y="179376"/>
                </a:lnTo>
                <a:lnTo>
                  <a:pt x="12403515" y="3219561"/>
                </a:lnTo>
              </a:path>
            </a:pathLst>
          </a:custGeom>
          <a:noFill/>
          <a:ln w="213399" cap="sq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ru-RU" dirty="0"/>
          </a:p>
        </p:txBody>
      </p:sp>
      <p:sp>
        <p:nvSpPr>
          <p:cNvPr id="11" name="Увеличенный ромб">
            <a:extLst>
              <a:ext uri="{FF2B5EF4-FFF2-40B4-BE49-F238E27FC236}">
                <a16:creationId xmlns="" xmlns:a16="http://schemas.microsoft.com/office/drawing/2014/main" id="{754C3CA6-9BE1-470B-961A-F37FE53DA704}"/>
              </a:ext>
            </a:extLst>
          </p:cNvPr>
          <p:cNvSpPr/>
          <p:nvPr userDrawn="1"/>
        </p:nvSpPr>
        <p:spPr>
          <a:xfrm>
            <a:off x="1593682" y="-1149518"/>
            <a:ext cx="9004635" cy="9004635"/>
          </a:xfrm>
          <a:prstGeom prst="diamond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6" name="Текст 14">
            <a:extLst>
              <a:ext uri="{FF2B5EF4-FFF2-40B4-BE49-F238E27FC236}">
                <a16:creationId xmlns="" xmlns:a16="http://schemas.microsoft.com/office/drawing/2014/main" id="{43ECAC71-F538-43BF-B124-4CD821EF77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7659" y="2968342"/>
            <a:ext cx="5486400" cy="7461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480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="" xmlns:a16="http://schemas.microsoft.com/office/drawing/2014/main" id="{7F7B7238-9C5D-4CE1-9708-8B1762AFD8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7659" y="4679824"/>
            <a:ext cx="5486400" cy="74612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480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18" name="Заголовок 17">
            <a:extLst>
              <a:ext uri="{FF2B5EF4-FFF2-40B4-BE49-F238E27FC236}">
                <a16:creationId xmlns="" xmlns:a16="http://schemas.microsoft.com/office/drawing/2014/main" id="{DF32274B-4378-47A1-A6CE-EDCD560060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6704" y="1325880"/>
            <a:ext cx="5486400" cy="749808"/>
          </a:xfrm>
          <a:prstGeom prst="rect">
            <a:avLst/>
          </a:prstGeom>
        </p:spPr>
        <p:txBody>
          <a:bodyPr rtlCol="0" anchor="ctr"/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 dirty="0"/>
              <a:t>Добавьте заголовок слайда - 1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42AB59A1-06C5-4440-B3BE-11F6BC8D8749}"/>
              </a:ext>
            </a:extLst>
          </p:cNvPr>
          <p:cNvCxnSpPr>
            <a:cxnSpLocks/>
          </p:cNvCxnSpPr>
          <p:nvPr userDrawn="1"/>
        </p:nvCxnSpPr>
        <p:spPr>
          <a:xfrm>
            <a:off x="4107200" y="2511286"/>
            <a:ext cx="3965408" cy="28137"/>
          </a:xfrm>
          <a:prstGeom prst="line">
            <a:avLst/>
          </a:prstGeom>
          <a:ln w="152400" cap="rnd">
            <a:solidFill>
              <a:schemeClr val="accent6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="" xmlns:a16="http://schemas.microsoft.com/office/drawing/2014/main" id="{1477A2E5-683D-4A17-B4ED-3D5532DE3B78}"/>
              </a:ext>
            </a:extLst>
          </p:cNvPr>
          <p:cNvCxnSpPr>
            <a:cxnSpLocks/>
          </p:cNvCxnSpPr>
          <p:nvPr userDrawn="1"/>
        </p:nvCxnSpPr>
        <p:spPr>
          <a:xfrm>
            <a:off x="4107200" y="4187952"/>
            <a:ext cx="3965408" cy="28137"/>
          </a:xfrm>
          <a:prstGeom prst="line">
            <a:avLst/>
          </a:prstGeom>
          <a:ln w="152400" cap="rnd">
            <a:solidFill>
              <a:schemeClr val="accent6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0462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2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3" nodeType="withEffect">
                                  <p:stCondLst>
                                    <p:cond delay="3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2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3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4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2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grpId="3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4" nodeType="withEffect">
                                  <p:stCondLst>
                                    <p:cond delay="4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7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8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9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1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4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13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5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6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7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8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9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0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1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2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13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5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6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7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8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9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0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1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12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13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5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6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7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8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9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0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1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2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13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grpId="5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6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7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8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9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1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grpId="1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12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grpId="4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grpId="6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7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8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9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grpId="10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grpId="11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grpId="12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13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grpId="5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6" presetClass="exit" presetSubtype="2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7750"/>
                            </p:stCondLst>
                            <p:childTnLst>
                              <p:par>
                                <p:cTn id="253" presetID="16" presetClass="exit" presetSubtype="37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25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6" presetClass="exit" presetSubtype="37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25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6" presetClass="exit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26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6" presetClass="exit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26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4" animBg="1"/>
      <p:bldP spid="27" grpId="5" animBg="1"/>
      <p:bldP spid="27" grpId="6" animBg="1"/>
      <p:bldP spid="27" grpId="7" animBg="1"/>
      <p:bldP spid="27" grpId="8" animBg="1"/>
      <p:bldP spid="27" grpId="9" animBg="1"/>
      <p:bldP spid="27" grpId="10" animBg="1"/>
      <p:bldP spid="27" grpId="11" animBg="1"/>
      <p:bldP spid="27" grpId="12" animBg="1"/>
      <p:bldP spid="25" grpId="0" animBg="1"/>
      <p:bldP spid="25" grpId="5" animBg="1"/>
      <p:bldP spid="25" grpId="6" animBg="1"/>
      <p:bldP spid="25" grpId="7" animBg="1"/>
      <p:bldP spid="25" grpId="8" animBg="1"/>
      <p:bldP spid="25" grpId="9" animBg="1"/>
      <p:bldP spid="25" grpId="10" animBg="1"/>
      <p:bldP spid="25" grpId="11" animBg="1"/>
      <p:bldP spid="25" grpId="12" animBg="1"/>
      <p:bldP spid="25" grpId="13" animBg="1"/>
      <p:bldP spid="26" grpId="0" animBg="1"/>
      <p:bldP spid="26" grpId="5" animBg="1"/>
      <p:bldP spid="26" grpId="6" animBg="1"/>
      <p:bldP spid="26" grpId="7" animBg="1"/>
      <p:bldP spid="26" grpId="8" animBg="1"/>
      <p:bldP spid="26" grpId="9" animBg="1"/>
      <p:bldP spid="26" grpId="10" animBg="1"/>
      <p:bldP spid="26" grpId="11" animBg="1"/>
      <p:bldP spid="26" grpId="12" animBg="1"/>
      <p:bldP spid="26" grpId="13" animBg="1"/>
      <p:bldP spid="24" grpId="0" animBg="1"/>
      <p:bldP spid="24" grpId="5" animBg="1"/>
      <p:bldP spid="24" grpId="7" animBg="1"/>
      <p:bldP spid="24" grpId="8" animBg="1"/>
      <p:bldP spid="24" grpId="9" animBg="1"/>
      <p:bldP spid="24" grpId="10" animBg="1"/>
      <p:bldP spid="24" grpId="11" animBg="1"/>
      <p:bldP spid="24" grpId="12" animBg="1"/>
      <p:bldP spid="24" grpId="13" animBg="1"/>
      <p:bldP spid="24" grpId="14" animBg="1"/>
      <p:bldP spid="23" grpId="0" animBg="1"/>
      <p:bldP spid="23" grpId="5" animBg="1"/>
      <p:bldP spid="23" grpId="6" animBg="1"/>
      <p:bldP spid="23" grpId="7" animBg="1"/>
      <p:bldP spid="23" grpId="8" animBg="1"/>
      <p:bldP spid="23" grpId="9" animBg="1"/>
      <p:bldP spid="23" grpId="10" animBg="1"/>
      <p:bldP spid="23" grpId="11" animBg="1"/>
      <p:bldP spid="23" grpId="12" animBg="1"/>
      <p:bldP spid="23" grpId="13" animBg="1"/>
      <p:bldP spid="22" grpId="0" animBg="1"/>
      <p:bldP spid="22" grpId="5" animBg="1"/>
      <p:bldP spid="22" grpId="6" animBg="1"/>
      <p:bldP spid="22" grpId="7" animBg="1"/>
      <p:bldP spid="22" grpId="8" animBg="1"/>
      <p:bldP spid="22" grpId="9" animBg="1"/>
      <p:bldP spid="22" grpId="10" animBg="1"/>
      <p:bldP spid="22" grpId="11" animBg="1"/>
      <p:bldP spid="22" grpId="12" animBg="1"/>
      <p:bldP spid="22" grpId="13" animBg="1"/>
      <p:bldP spid="2" grpId="0" animBg="1"/>
      <p:bldP spid="2" grpId="1" animBg="1"/>
      <p:bldP spid="3" grpId="0" animBg="1"/>
      <p:bldP spid="3" grpId="1" animBg="1"/>
      <p:bldP spid="11" grpId="0" animBg="1"/>
      <p:bldP spid="11" grpId="1" animBg="1"/>
      <p:bldP spid="16" grpId="0" build="p">
        <p:tmplLst>
          <p:tmpl lvl="1">
            <p:tnLst>
              <p:par>
                <p:cTn presetID="26" presetClass="emph" presetSubtype="0" fill="hold" nodeType="withEffect">
                  <p:stCondLst>
                    <p:cond delay="1500"/>
                  </p:stCondLst>
                  <p:iterate type="lt">
                    <p:tmPct val="10000"/>
                  </p:iterate>
                  <p:childTnLst>
                    <p:animEffect transition="out" filter="fade">
                      <p:cBhvr>
                        <p:cTn dur="500" tmFilter="0, 0; .2, .5; .8, .5; 1, 0"/>
                        <p:tgtEl>
                          <p:spTgt spid="16"/>
                        </p:tgtEl>
                      </p:cBhvr>
                    </p:animEffect>
                    <p:animScale>
                      <p:cBhvr>
                        <p:cTn dur="250" autoRev="1" fill="hold"/>
                        <p:tgtEl>
                          <p:spTgt spid="16"/>
                        </p:tgtEl>
                      </p:cBhvr>
                      <p:by x="105000" y="105000"/>
                    </p:animScale>
                  </p:childTnLst>
                </p:cTn>
              </p:par>
            </p:tnLst>
          </p:tmpl>
        </p:tmplLst>
      </p:bldP>
      <p:bldP spid="16" grpId="1" build="p">
        <p:tmplLst>
          <p:tmpl lvl="1">
            <p:tnLst>
              <p:par>
                <p:cTn presetID="26" presetClass="emph" presetSubtype="0" fill="hold" nodeType="withEffect">
                  <p:stCondLst>
                    <p:cond delay="2000"/>
                  </p:stCondLst>
                  <p:iterate type="lt">
                    <p:tmPct val="10000"/>
                  </p:iterate>
                  <p:childTnLst>
                    <p:animEffect transition="out" filter="fade">
                      <p:cBhvr>
                        <p:cTn dur="500" tmFilter="0, 0; .2, .5; .8, .5; 1, 0"/>
                        <p:tgtEl>
                          <p:spTgt spid="16"/>
                        </p:tgtEl>
                      </p:cBhvr>
                    </p:animEffect>
                    <p:animScale>
                      <p:cBhvr>
                        <p:cTn dur="250" autoRev="1" fill="hold"/>
                        <p:tgtEl>
                          <p:spTgt spid="16"/>
                        </p:tgtEl>
                      </p:cBhvr>
                      <p:by x="105000" y="105000"/>
                    </p:animScale>
                  </p:childTnLst>
                </p:cTn>
              </p:par>
            </p:tnLst>
          </p:tmpl>
        </p:tmplLst>
      </p:bldP>
      <p:bldP spid="16" grpId="2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iterate type="lt">
                    <p:tmPct val="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3" build="p">
        <p:tmplLst>
          <p:tmpl lvl="1">
            <p:tnLst>
              <p:par>
                <p:cTn presetID="26" presetClass="emph" presetSubtype="0" fill="hold" nodeType="withEffect">
                  <p:stCondLst>
                    <p:cond delay="2500"/>
                  </p:stCondLst>
                  <p:iterate type="lt">
                    <p:tmPct val="10000"/>
                  </p:iterate>
                  <p:childTnLst>
                    <p:animEffect transition="out" filter="fade">
                      <p:cBhvr>
                        <p:cTn dur="500" tmFilter="0, 0; .2, .5; .8, .5; 1, 0"/>
                        <p:tgtEl>
                          <p:spTgt spid="16"/>
                        </p:tgtEl>
                      </p:cBhvr>
                    </p:animEffect>
                    <p:animScale>
                      <p:cBhvr>
                        <p:cTn dur="250" autoRev="1" fill="hold"/>
                        <p:tgtEl>
                          <p:spTgt spid="16"/>
                        </p:tgtEl>
                      </p:cBhvr>
                      <p:by x="105000" y="105000"/>
                    </p:animScale>
                  </p:childTnLst>
                </p:cTn>
              </p:par>
            </p:tnLst>
          </p:tmpl>
        </p:tmplLst>
      </p:bldP>
      <p:bldP spid="16" grpId="4" build="p">
        <p:tmplLst>
          <p:tmpl lvl="1">
            <p:tnLst>
              <p:par>
                <p:cTn presetID="10" presetClass="exit" presetSubtype="0" fill="hold" nodeType="withEffect">
                  <p:stCondLst>
                    <p:cond delay="3750"/>
                  </p:stCondLst>
                  <p:iterate type="lt">
                    <p:tmPct val="0"/>
                  </p:iterate>
                  <p:childTnLst>
                    <p:animEffect transition="out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iterate type="lt">
                    <p:tmPct val="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 build="p">
        <p:tmplLst>
          <p:tmpl lvl="1">
            <p:tnLst>
              <p:par>
                <p:cTn presetID="26" presetClass="emph" presetSubtype="0" fill="hold" nodeType="withEffect">
                  <p:stCondLst>
                    <p:cond delay="2000"/>
                  </p:stCondLst>
                  <p:iterate type="lt">
                    <p:tmPct val="10000"/>
                  </p:iterate>
                  <p:childTnLst>
                    <p:animEffect transition="out" filter="fade">
                      <p:cBhvr>
                        <p:cTn dur="500" tmFilter="0, 0; .2, .5; .8, .5; 1, 0"/>
                        <p:tgtEl>
                          <p:spTgt spid="17"/>
                        </p:tgtEl>
                      </p:cBhvr>
                    </p:animEffect>
                    <p:animScale>
                      <p:cBhvr>
                        <p:cTn dur="250" autoRev="1" fill="hold"/>
                        <p:tgtEl>
                          <p:spTgt spid="17"/>
                        </p:tgtEl>
                      </p:cBhvr>
                      <p:by x="105000" y="105000"/>
                    </p:animScale>
                  </p:childTnLst>
                </p:cTn>
              </p:par>
            </p:tnLst>
          </p:tmpl>
        </p:tmplLst>
      </p:bldP>
      <p:bldP spid="17" grpId="2" build="p">
        <p:tmplLst>
          <p:tmpl lvl="1">
            <p:tnLst>
              <p:par>
                <p:cTn presetID="26" presetClass="emph" presetSubtype="0" fill="hold" nodeType="withEffect">
                  <p:stCondLst>
                    <p:cond delay="2500"/>
                  </p:stCondLst>
                  <p:iterate type="lt">
                    <p:tmPct val="10000"/>
                  </p:iterate>
                  <p:childTnLst>
                    <p:animEffect transition="out" filter="fade">
                      <p:cBhvr>
                        <p:cTn dur="500" tmFilter="0, 0; .2, .5; .8, .5; 1, 0"/>
                        <p:tgtEl>
                          <p:spTgt spid="17"/>
                        </p:tgtEl>
                      </p:cBhvr>
                    </p:animEffect>
                    <p:animScale>
                      <p:cBhvr>
                        <p:cTn dur="250" autoRev="1" fill="hold"/>
                        <p:tgtEl>
                          <p:spTgt spid="17"/>
                        </p:tgtEl>
                      </p:cBhvr>
                      <p:by x="105000" y="105000"/>
                    </p:animScale>
                  </p:childTnLst>
                </p:cTn>
              </p:par>
            </p:tnLst>
          </p:tmpl>
        </p:tmplLst>
      </p:bldP>
      <p:bldP spid="17" grpId="3" build="p">
        <p:tmplLst>
          <p:tmpl lvl="1">
            <p:tnLst>
              <p:par>
                <p:cTn presetID="26" presetClass="emph" presetSubtype="0" fill="hold" nodeType="withEffect">
                  <p:stCondLst>
                    <p:cond delay="3000"/>
                  </p:stCondLst>
                  <p:iterate type="lt">
                    <p:tmPct val="10000"/>
                  </p:iterate>
                  <p:childTnLst>
                    <p:animEffect transition="out" filter="fade">
                      <p:cBhvr>
                        <p:cTn dur="500" tmFilter="0, 0; .2, .5; .8, .5; 1, 0"/>
                        <p:tgtEl>
                          <p:spTgt spid="17"/>
                        </p:tgtEl>
                      </p:cBhvr>
                    </p:animEffect>
                    <p:animScale>
                      <p:cBhvr>
                        <p:cTn dur="250" autoRev="1" fill="hold"/>
                        <p:tgtEl>
                          <p:spTgt spid="17"/>
                        </p:tgtEl>
                      </p:cBhvr>
                      <p:by x="105000" y="105000"/>
                    </p:animScale>
                  </p:childTnLst>
                </p:cTn>
              </p:par>
            </p:tnLst>
          </p:tmpl>
        </p:tmplLst>
      </p:bldP>
      <p:bldP spid="17" grpId="4" build="p">
        <p:tmplLst>
          <p:tmpl lvl="1">
            <p:tnLst>
              <p:par>
                <p:cTn presetID="10" presetClass="exit" presetSubtype="0" fill="hold" nodeType="withEffect">
                  <p:stCondLst>
                    <p:cond delay="4250"/>
                  </p:stCondLst>
                  <p:iterate type="lt">
                    <p:tmPct val="0"/>
                  </p:iterate>
                  <p:childTnLst>
                    <p:animEffect transition="out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8" grpId="2"/>
      <p:bldP spid="18" grpId="3"/>
    </p:bldLst>
  </p:timing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18DBD5F-C6EC-485E-8ECE-A5152736C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A36692-528E-4109-8416-272AFCAE97CE}" type="datetime1">
              <a:rPr lang="ru-RU" noProof="0" smtClean="0"/>
              <a:pPr rtl="0"/>
              <a:t>19.01.2026</a:t>
            </a:fld>
            <a:endParaRPr lang="ru-RU" noProof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FB6C0BE6-E24A-4679-B786-AAB41ADCC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3FB9417-93D4-4C41-8E0E-1553E0B5D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4F31B-23FA-4075-AF7D-6228CFD12F03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71068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81851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42100B-A111-4379-AEED-6341AC796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89142F8-7540-4733-B343-07D1C3577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85DAD19-89EC-4830-AED6-293680316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C6E5B68-415F-472F-B75A-B840CF74AE0B}" type="datetime1">
              <a:rPr lang="ru-RU" noProof="0" smtClean="0"/>
              <a:pPr rtl="0"/>
              <a:t>19.01.2026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5DC5E59-6466-4E0A-8317-7FF66CBF3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88CDD0A-74FF-4205-80A3-283831D0C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A64F31B-23FA-4075-AF7D-6228CFD12F03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1329132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7DE337D-3E32-4E13-9D97-98AD9F86A413}"/>
              </a:ext>
            </a:extLst>
          </p:cNvPr>
          <p:cNvSpPr/>
          <p:nvPr/>
        </p:nvSpPr>
        <p:spPr>
          <a:xfrm>
            <a:off x="419100" y="2111276"/>
            <a:ext cx="11772900" cy="2308324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Программа: Пропедевтическая работа </a:t>
            </a:r>
          </a:p>
          <a:p>
            <a:pPr algn="ctr"/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учителя-логопеда по развитию</a:t>
            </a:r>
          </a:p>
          <a:p>
            <a:pPr algn="ctr"/>
            <a:r>
              <a:rPr lang="ru-RU" sz="4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зыковой способности детей 3-4 лет.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5750330A-E05A-467C-B0D9-DBB5344F7CC5}"/>
              </a:ext>
            </a:extLst>
          </p:cNvPr>
          <p:cNvSpPr/>
          <p:nvPr/>
        </p:nvSpPr>
        <p:spPr>
          <a:xfrm>
            <a:off x="7420778" y="5321605"/>
            <a:ext cx="5780872" cy="1200329"/>
          </a:xfrm>
          <a:prstGeom prst="rect">
            <a:avLst/>
          </a:prstGeom>
          <a:solidFill>
            <a:srgbClr val="FFFFFF">
              <a:alpha val="72157"/>
            </a:srgb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</a:t>
            </a:r>
            <a:r>
              <a:rPr lang="ru-RU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Калайда</a:t>
            </a:r>
            <a:r>
              <a:rPr lang="ru-RU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Светлана Александровна МОУ детский сад № 44 Волгоград</a:t>
            </a:r>
            <a:endParaRPr lang="ru-RU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717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B4A6509-3B90-4872-9EE9-16DA755312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7"/>
          <a:stretch/>
        </p:blipFill>
        <p:spPr>
          <a:xfrm>
            <a:off x="7169150" y="68214"/>
            <a:ext cx="5022850" cy="672157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234571A-AE4E-4C71-8089-0DCC468022AA}"/>
              </a:ext>
            </a:extLst>
          </p:cNvPr>
          <p:cNvSpPr/>
          <p:nvPr/>
        </p:nvSpPr>
        <p:spPr>
          <a:xfrm>
            <a:off x="457200" y="582067"/>
            <a:ext cx="671195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Актуальными, в последнее время, стали вопросы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оказанию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специализированной логопедической помощи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раннего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возраста.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показывает, что в настоящее время наблюдается увеличение количества детей с дефектами речи.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этим возрастает необходимость совместной работы по предупреждению речевых нарушений у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дошкольников, логопедов,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воспитателей дошкольных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учреждений.</a:t>
            </a:r>
          </a:p>
        </p:txBody>
      </p:sp>
    </p:spTree>
    <p:extLst>
      <p:ext uri="{BB962C8B-B14F-4D97-AF65-F5344CB8AC3E}">
        <p14:creationId xmlns="" xmlns:p14="http://schemas.microsoft.com/office/powerpoint/2010/main" val="91740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D712A6D-9928-421E-804A-A6D8FC1B80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6" r="1161"/>
          <a:stretch/>
        </p:blipFill>
        <p:spPr>
          <a:xfrm>
            <a:off x="0" y="68214"/>
            <a:ext cx="5143500" cy="672157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234571A-AE4E-4C71-8089-0DCC468022AA}"/>
              </a:ext>
            </a:extLst>
          </p:cNvPr>
          <p:cNvSpPr/>
          <p:nvPr/>
        </p:nvSpPr>
        <p:spPr>
          <a:xfrm>
            <a:off x="438150" y="2427783"/>
            <a:ext cx="11315700" cy="3108543"/>
          </a:xfrm>
          <a:prstGeom prst="rect">
            <a:avLst/>
          </a:prstGeom>
          <a:solidFill>
            <a:srgbClr val="FDF0E2">
              <a:alpha val="9098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Отличительной особенностью является инновационный подход, который заключается в переходе дошкольного логопедического пункта на оказание пропедевтической логопедической помощи детям (3-4лет) дошкольного возраста с последующим устранением у них остаточных признаков речевых нарушений, тогда как традиционный логопедический пункт оказывает коррекционную помощь детям только старшего (с 6 лет) дошкольного возраста.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4654059-AA3C-4AF9-AA17-B71D8CF89D62}"/>
              </a:ext>
            </a:extLst>
          </p:cNvPr>
          <p:cNvSpPr/>
          <p:nvPr/>
        </p:nvSpPr>
        <p:spPr>
          <a:xfrm>
            <a:off x="438150" y="1042788"/>
            <a:ext cx="11487150" cy="523220"/>
          </a:xfrm>
          <a:prstGeom prst="rect">
            <a:avLst/>
          </a:prstGeom>
          <a:solidFill>
            <a:srgbClr val="FDF0E2">
              <a:alpha val="92941"/>
            </a:srgbClr>
          </a:solidFill>
        </p:spPr>
        <p:txBody>
          <a:bodyPr wrap="square">
            <a:spAutoFit/>
          </a:bodyPr>
          <a:lstStyle/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721C30C5-D2C3-4213-A0B8-91300A310CE0}"/>
              </a:ext>
            </a:extLst>
          </p:cNvPr>
          <p:cNvSpPr/>
          <p:nvPr/>
        </p:nvSpPr>
        <p:spPr>
          <a:xfrm>
            <a:off x="3238500" y="417001"/>
            <a:ext cx="6667500" cy="523220"/>
          </a:xfrm>
          <a:prstGeom prst="rect">
            <a:avLst/>
          </a:prstGeom>
          <a:solidFill>
            <a:srgbClr val="FE918E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</a:t>
            </a:r>
            <a:r>
              <a:rPr lang="ru-RU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инновационности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модели.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544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D712A6D-9928-421E-804A-A6D8FC1B80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6" r="1161"/>
          <a:stretch/>
        </p:blipFill>
        <p:spPr>
          <a:xfrm>
            <a:off x="0" y="68214"/>
            <a:ext cx="5143500" cy="672157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234571A-AE4E-4C71-8089-0DCC468022AA}"/>
              </a:ext>
            </a:extLst>
          </p:cNvPr>
          <p:cNvSpPr/>
          <p:nvPr/>
        </p:nvSpPr>
        <p:spPr>
          <a:xfrm>
            <a:off x="438150" y="2427783"/>
            <a:ext cx="11315700" cy="1384995"/>
          </a:xfrm>
          <a:prstGeom prst="rect">
            <a:avLst/>
          </a:prstGeom>
          <a:solidFill>
            <a:srgbClr val="FDF0E2">
              <a:alpha val="9098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Развитие и совершенствование моторики органов артикуляции и создание оптимальных условий для успешной коррекции звукопроизношения у дошкольников с нарушением речи.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4654059-AA3C-4AF9-AA17-B71D8CF89D62}"/>
              </a:ext>
            </a:extLst>
          </p:cNvPr>
          <p:cNvSpPr/>
          <p:nvPr/>
        </p:nvSpPr>
        <p:spPr>
          <a:xfrm>
            <a:off x="438150" y="1042788"/>
            <a:ext cx="11487150" cy="523220"/>
          </a:xfrm>
          <a:prstGeom prst="rect">
            <a:avLst/>
          </a:prstGeom>
          <a:solidFill>
            <a:srgbClr val="FDF0E2">
              <a:alpha val="92941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721C30C5-D2C3-4213-A0B8-91300A310CE0}"/>
              </a:ext>
            </a:extLst>
          </p:cNvPr>
          <p:cNvSpPr/>
          <p:nvPr/>
        </p:nvSpPr>
        <p:spPr>
          <a:xfrm>
            <a:off x="3238500" y="417001"/>
            <a:ext cx="6667500" cy="523220"/>
          </a:xfrm>
          <a:prstGeom prst="rect">
            <a:avLst/>
          </a:prstGeom>
          <a:solidFill>
            <a:srgbClr val="FE918E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866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D712A6D-9928-421E-804A-A6D8FC1B80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6" r="1161"/>
          <a:stretch/>
        </p:blipFill>
        <p:spPr>
          <a:xfrm>
            <a:off x="6096000" y="0"/>
            <a:ext cx="5143500" cy="672157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234571A-AE4E-4C71-8089-0DCC468022AA}"/>
              </a:ext>
            </a:extLst>
          </p:cNvPr>
          <p:cNvSpPr/>
          <p:nvPr/>
        </p:nvSpPr>
        <p:spPr>
          <a:xfrm>
            <a:off x="438150" y="2427783"/>
            <a:ext cx="3905250" cy="523220"/>
          </a:xfrm>
          <a:prstGeom prst="rect">
            <a:avLst/>
          </a:prstGeom>
          <a:solidFill>
            <a:srgbClr val="FDF0E2">
              <a:alpha val="90980"/>
            </a:srgbClr>
          </a:solidFill>
        </p:spPr>
        <p:txBody>
          <a:bodyPr wrap="square">
            <a:spAutoFit/>
          </a:bodyPr>
          <a:lstStyle/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4654059-AA3C-4AF9-AA17-B71D8CF89D62}"/>
              </a:ext>
            </a:extLst>
          </p:cNvPr>
          <p:cNvSpPr/>
          <p:nvPr/>
        </p:nvSpPr>
        <p:spPr>
          <a:xfrm>
            <a:off x="971550" y="1042788"/>
            <a:ext cx="4171950" cy="523220"/>
          </a:xfrm>
          <a:prstGeom prst="rect">
            <a:avLst/>
          </a:prstGeom>
          <a:solidFill>
            <a:srgbClr val="FDF0E2">
              <a:alpha val="92941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1676892"/>
            <a:ext cx="115062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Формировать произвольные, координированные движения органов артикуляции.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Укреплять мышцы артикуляционного аппарата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Подготовить речевой аппарат для правильного формирования артикуляционных укладов для основных фонетических групп звуков (шипящих, свистящих, сонорных звуков).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Развивать движения кистей и пальцев рук.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Способствовать развитию правильного физиологического и речевого дыхания;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Развивать фонематические представления и навыки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13421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D712A6D-9928-421E-804A-A6D8FC1B80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6" r="1161"/>
          <a:stretch/>
        </p:blipFill>
        <p:spPr>
          <a:xfrm>
            <a:off x="0" y="0"/>
            <a:ext cx="3389542" cy="546100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234571A-AE4E-4C71-8089-0DCC468022AA}"/>
              </a:ext>
            </a:extLst>
          </p:cNvPr>
          <p:cNvSpPr/>
          <p:nvPr/>
        </p:nvSpPr>
        <p:spPr>
          <a:xfrm>
            <a:off x="438150" y="1063536"/>
            <a:ext cx="11315700" cy="477054"/>
          </a:xfrm>
          <a:prstGeom prst="rect">
            <a:avLst/>
          </a:prstGeom>
          <a:solidFill>
            <a:srgbClr val="FDF0E2">
              <a:alpha val="90980"/>
            </a:srgbClr>
          </a:solidFill>
        </p:spPr>
        <p:txBody>
          <a:bodyPr wrap="square">
            <a:spAutoFit/>
          </a:bodyPr>
          <a:lstStyle/>
          <a:p>
            <a:pPr indent="457200" algn="ctr"/>
            <a:r>
              <a:rPr 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результаты:</a:t>
            </a:r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674661" y="1918722"/>
            <a:ext cx="11718977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конце цикла занятий дети  должны: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овладеть основными артикуляционными движениями по возрасту;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уметь правильно произносить звуки;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овладеть навыками правильного дыхания (выдох длиннее, чем вдох);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уметь координировать тонкие  пальчиковые движения;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	иметь развитые фонематические представления по возрасту.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645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D712A6D-9928-421E-804A-A6D8FC1B80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6" r="1161"/>
          <a:stretch/>
        </p:blipFill>
        <p:spPr>
          <a:xfrm>
            <a:off x="0" y="68214"/>
            <a:ext cx="5143500" cy="672157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234571A-AE4E-4C71-8089-0DCC468022AA}"/>
              </a:ext>
            </a:extLst>
          </p:cNvPr>
          <p:cNvSpPr/>
          <p:nvPr/>
        </p:nvSpPr>
        <p:spPr>
          <a:xfrm>
            <a:off x="438150" y="689788"/>
            <a:ext cx="6610352" cy="477054"/>
          </a:xfrm>
          <a:prstGeom prst="rect">
            <a:avLst/>
          </a:prstGeom>
          <a:solidFill>
            <a:srgbClr val="FDF0E2">
              <a:alpha val="90980"/>
            </a:srgbClr>
          </a:solidFill>
        </p:spPr>
        <p:txBody>
          <a:bodyPr wrap="square">
            <a:spAutoFit/>
          </a:bodyPr>
          <a:lstStyle/>
          <a:p>
            <a:pPr indent="457200" algn="just"/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623641" y="1142714"/>
            <a:ext cx="7601676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Формы, способы, методы и средства реализации программы: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Форма проведения занятий: подгрупповая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Программа рассчитана на детей дошкольного возраста и включает в себя 72 занятия. Занятия проводятся два раза в неделю продолжительностью 20 минут, с группой детей 5 – 7 человек.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Средства: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Совместная деятельность учителя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логопеда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ребенком.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Самостоятельная деятельность детей.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069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D712A6D-9928-421E-804A-A6D8FC1B80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6" r="1161"/>
          <a:stretch/>
        </p:blipFill>
        <p:spPr>
          <a:xfrm>
            <a:off x="-10391" y="0"/>
            <a:ext cx="5143500" cy="672157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234571A-AE4E-4C71-8089-0DCC468022AA}"/>
              </a:ext>
            </a:extLst>
          </p:cNvPr>
          <p:cNvSpPr/>
          <p:nvPr/>
        </p:nvSpPr>
        <p:spPr>
          <a:xfrm>
            <a:off x="438150" y="689788"/>
            <a:ext cx="10576214" cy="477054"/>
          </a:xfrm>
          <a:prstGeom prst="rect">
            <a:avLst/>
          </a:prstGeom>
          <a:solidFill>
            <a:srgbClr val="FDF0E2">
              <a:alpha val="90980"/>
            </a:srgbClr>
          </a:solidFill>
        </p:spPr>
        <p:txBody>
          <a:bodyPr wrap="square">
            <a:spAutoFit/>
          </a:bodyPr>
          <a:lstStyle/>
          <a:p>
            <a:pPr indent="457200" algn="just"/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962400" y="911186"/>
            <a:ext cx="76200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Взаимодействие с семьями воспитанников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цели и задачи: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Важнейшим условием обеспечения целостного развития личности ребенка является развитие конструктивного взаимодействия с семьей.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Ведущая цель - создание необходимых условий для формирования ответственных взаимоотношений с семьями воспитанников и развития компетентности родителей (способности разрешать разные типы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социальнo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педагогических ситуаций, связанных с воспитанием ребенка); обеспечение права родителей на уважение и понимание, на участие в жизни детского сада.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26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D712A6D-9928-421E-804A-A6D8FC1B80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6" r="1161"/>
          <a:stretch/>
        </p:blipFill>
        <p:spPr>
          <a:xfrm>
            <a:off x="8733559" y="0"/>
            <a:ext cx="3458441" cy="451952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234571A-AE4E-4C71-8089-0DCC468022AA}"/>
              </a:ext>
            </a:extLst>
          </p:cNvPr>
          <p:cNvSpPr/>
          <p:nvPr/>
        </p:nvSpPr>
        <p:spPr>
          <a:xfrm>
            <a:off x="438150" y="689788"/>
            <a:ext cx="10576214" cy="477054"/>
          </a:xfrm>
          <a:prstGeom prst="rect">
            <a:avLst/>
          </a:prstGeom>
          <a:solidFill>
            <a:srgbClr val="FDF0E2">
              <a:alpha val="90980"/>
            </a:srgbClr>
          </a:solidFill>
        </p:spPr>
        <p:txBody>
          <a:bodyPr wrap="square">
            <a:spAutoFit/>
          </a:bodyPr>
          <a:lstStyle/>
          <a:p>
            <a:pPr indent="457200" algn="ctr"/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разделы программы: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671691"/>
            <a:ext cx="912495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Целевой раздел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1.1. Пояснительная записка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1.2. Цели и  задачи реализации Программы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1.3. Принципы и подходы к формированию программы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1.4. Отличительные особенности программы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1.5. Характеристика возрастных особенностей развития детей дошкольного возраста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1.6. Планируемые результаты освоения программы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1.7. Система оценки результатов освоения программы. Формы подведения итогов реализации программы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Содержательный раздел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2.1.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Структура</a:t>
            </a:r>
            <a:r>
              <a:rPr kumimoji="0" lang="ru-RU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занятия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2.2. Календарно – тематическое планирование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2.3. Формы, методы и средства реализации программы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2.4. Взаимодействие с семьями воспитанников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III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Организационный раздел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3.1. Особенности организации предметно – пространственной среды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3.2. Материально – техническое обеспечение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3.3. Программно – методическое обеспечение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3.4. Список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итературы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3.5.  Приложение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549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D712A6D-9928-421E-804A-A6D8FC1B80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6" r="1161"/>
          <a:stretch/>
        </p:blipFill>
        <p:spPr>
          <a:xfrm>
            <a:off x="9045617" y="2746278"/>
            <a:ext cx="3146383" cy="411172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234571A-AE4E-4C71-8089-0DCC468022AA}"/>
              </a:ext>
            </a:extLst>
          </p:cNvPr>
          <p:cNvSpPr/>
          <p:nvPr/>
        </p:nvSpPr>
        <p:spPr>
          <a:xfrm>
            <a:off x="1943100" y="689788"/>
            <a:ext cx="9528463" cy="861774"/>
          </a:xfrm>
          <a:prstGeom prst="rect">
            <a:avLst/>
          </a:prstGeom>
          <a:solidFill>
            <a:srgbClr val="FDF0E2">
              <a:alpha val="90980"/>
            </a:srgbClr>
          </a:solidFill>
        </p:spPr>
        <p:txBody>
          <a:bodyPr wrap="square">
            <a:spAutoFit/>
          </a:bodyPr>
          <a:lstStyle/>
          <a:p>
            <a:pPr indent="457200" algn="just"/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реализации программы: диаграмма уровня речевого развития детей 3-4 лет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032000" y="2095500"/>
          <a:ext cx="8128000" cy="4042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367761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D712A6D-9928-421E-804A-A6D8FC1B80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6" r="1161"/>
          <a:stretch/>
        </p:blipFill>
        <p:spPr>
          <a:xfrm>
            <a:off x="6658842" y="522142"/>
            <a:ext cx="5143500" cy="567165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234571A-AE4E-4C71-8089-0DCC468022AA}"/>
              </a:ext>
            </a:extLst>
          </p:cNvPr>
          <p:cNvSpPr/>
          <p:nvPr/>
        </p:nvSpPr>
        <p:spPr>
          <a:xfrm>
            <a:off x="-332509" y="45088"/>
            <a:ext cx="12134851" cy="477054"/>
          </a:xfrm>
          <a:prstGeom prst="rect">
            <a:avLst/>
          </a:prstGeom>
          <a:solidFill>
            <a:srgbClr val="FDF0E2">
              <a:alpha val="90980"/>
            </a:srgbClr>
          </a:solidFill>
        </p:spPr>
        <p:txBody>
          <a:bodyPr wrap="square">
            <a:spAutoFit/>
          </a:bodyPr>
          <a:lstStyle/>
          <a:p>
            <a:pPr indent="457200" algn="just"/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1868895"/>
            <a:ext cx="893987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По</a:t>
            </a:r>
            <a:r>
              <a:rPr kumimoji="0" lang="ru-RU" sz="280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итогам реализации программы можно сделать выводы, что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пропедевтическая работа учителя-логопеда по развитию языковой способности детей 3-4 лет</a:t>
            </a:r>
            <a:r>
              <a:rPr kumimoji="0" lang="ru-RU" sz="280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дает положительные результаты.</a:t>
            </a:r>
            <a:endParaRPr kumimoji="0" lang="ru-RU" sz="28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856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7DE337D-3E32-4E13-9D97-98AD9F86A413}"/>
              </a:ext>
            </a:extLst>
          </p:cNvPr>
          <p:cNvSpPr/>
          <p:nvPr/>
        </p:nvSpPr>
        <p:spPr>
          <a:xfrm>
            <a:off x="1270000" y="2274838"/>
            <a:ext cx="9296400" cy="2308324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4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  <a:p>
            <a:pPr algn="ctr"/>
            <a:endParaRPr lang="ru-RU" sz="4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501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ustom 7">
      <a:dk1>
        <a:srgbClr val="000000"/>
      </a:dk1>
      <a:lt1>
        <a:srgbClr val="FFFFFF"/>
      </a:lt1>
      <a:dk2>
        <a:srgbClr val="000000"/>
      </a:dk2>
      <a:lt2>
        <a:srgbClr val="FDF0E2"/>
      </a:lt2>
      <a:accent1>
        <a:srgbClr val="580201"/>
      </a:accent1>
      <a:accent2>
        <a:srgbClr val="AB0068"/>
      </a:accent2>
      <a:accent3>
        <a:srgbClr val="E00702"/>
      </a:accent3>
      <a:accent4>
        <a:srgbClr val="FF6C02"/>
      </a:accent4>
      <a:accent5>
        <a:srgbClr val="FEC106"/>
      </a:accent5>
      <a:accent6>
        <a:srgbClr val="FAE1C3"/>
      </a:accent6>
      <a:hlink>
        <a:srgbClr val="0563C1"/>
      </a:hlink>
      <a:folHlink>
        <a:srgbClr val="954F72"/>
      </a:folHlink>
    </a:clrScheme>
    <a:fontScheme name="Tw Cen MT-Rockwell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F34303059" id="{2E6CEE31-386B-4F77-93E6-95D8528209B1}" vid="{3000D203-8B6C-4EF1-AF4E-3258B9D071C9}"/>
    </a:ext>
  </a:extLst>
</a:theme>
</file>

<file path=ppt/theme/theme2.xml><?xml version="1.0" encoding="utf-8"?>
<a:theme xmlns:a="http://schemas.openxmlformats.org/drawingml/2006/main" name="Тема 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F34303059" id="{2E6CEE31-386B-4F77-93E6-95D8528209B1}" vid="{AD9BC494-AEAF-48C3-BED2-81066753D03C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Анимированный заголовок на фоне геометрических фигур</Template>
  <TotalTime>0</TotalTime>
  <Words>542</Words>
  <Application>Microsoft Office PowerPoint</Application>
  <PresentationFormat>Произвольный</PresentationFormat>
  <Paragraphs>73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Тема 1_Office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2020-06-20T14:12:37Z</dcterms:created>
  <dcterms:modified xsi:type="dcterms:W3CDTF">2026-01-19T09:03:37Z</dcterms:modified>
  <cp:category/>
</cp:coreProperties>
</file>